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57"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84" y="-4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8A8BFE-D391-4C08-8254-16AEA64BFE5E}" type="datetimeFigureOut">
              <a:rPr lang="en-US" smtClean="0"/>
              <a:t>5/7/2018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F85DE4-4B18-487E-9328-DD4845B37C28}" type="slidenum">
              <a:rPr lang="en-US" smtClean="0"/>
              <a:t>‹#›</a:t>
            </a:fld>
            <a:endParaRPr lang="en-US"/>
          </a:p>
        </p:txBody>
      </p:sp>
    </p:spTree>
    <p:extLst>
      <p:ext uri="{BB962C8B-B14F-4D97-AF65-F5344CB8AC3E}">
        <p14:creationId xmlns:p14="http://schemas.microsoft.com/office/powerpoint/2010/main" val="320427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38A6951F-17C3-4FA7-B131-45603A6F9706}"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11" Type="http://schemas.openxmlformats.org/officeDocument/2006/relationships/image" Target="../media/image7.gif"/><Relationship Id="rId5" Type="http://schemas.openxmlformats.org/officeDocument/2006/relationships/image" Target="../media/image3.jpeg"/><Relationship Id="rId10" Type="http://schemas.openxmlformats.org/officeDocument/2006/relationships/hyperlink" Target="http://ndacc-lidar.org/" TargetMode="External"/><Relationship Id="rId4" Type="http://schemas.openxmlformats.org/officeDocument/2006/relationships/image" Target="../media/image2.jpeg"/><Relationship Id="rId9" Type="http://schemas.openxmlformats.org/officeDocument/2006/relationships/hyperlink" Target="https://www-air.larc.nasa.gov/missions/TOLN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ceos.org/meetings/ac-vc-1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6287" y="1165903"/>
            <a:ext cx="8037713" cy="1470025"/>
          </a:xfrm>
        </p:spPr>
        <p:txBody>
          <a:bodyPr>
            <a:noAutofit/>
          </a:bodyPr>
          <a:lstStyle/>
          <a:p>
            <a:r>
              <a:rPr lang="en-US" sz="3200" dirty="0" smtClean="0">
                <a:latin typeface="Berlin Sans FB" panose="020E0602020502020306" pitchFamily="34" charset="0"/>
              </a:rPr>
              <a:t>Why are TOLNet and NDACC Here Today?</a:t>
            </a:r>
            <a:endParaRPr lang="en-US" sz="3200" dirty="0">
              <a:latin typeface="Berlin Sans FB" panose="020E0602020502020306" pitchFamily="34" charset="0"/>
            </a:endParaRPr>
          </a:p>
        </p:txBody>
      </p:sp>
      <p:sp>
        <p:nvSpPr>
          <p:cNvPr id="4" name="TextBox 3"/>
          <p:cNvSpPr txBox="1"/>
          <p:nvPr/>
        </p:nvSpPr>
        <p:spPr>
          <a:xfrm>
            <a:off x="1752600" y="2544564"/>
            <a:ext cx="6781800" cy="1938992"/>
          </a:xfrm>
          <a:prstGeom prst="rect">
            <a:avLst/>
          </a:prstGeom>
          <a:noFill/>
        </p:spPr>
        <p:txBody>
          <a:bodyPr wrap="square" rtlCol="0">
            <a:spAutoFit/>
          </a:bodyPr>
          <a:lstStyle/>
          <a:p>
            <a:pPr algn="ctr"/>
            <a:r>
              <a:rPr lang="en-US" sz="2400" b="1" dirty="0"/>
              <a:t>5</a:t>
            </a:r>
            <a:r>
              <a:rPr lang="en-US" sz="2400" b="1" baseline="30000" dirty="0"/>
              <a:t>th</a:t>
            </a:r>
            <a:r>
              <a:rPr lang="en-US" sz="2400" b="1" dirty="0"/>
              <a:t> Annual TOLNet Meeting 7-8 May </a:t>
            </a:r>
            <a:r>
              <a:rPr lang="en-US" sz="2400" b="1" dirty="0" smtClean="0"/>
              <a:t>2017</a:t>
            </a:r>
          </a:p>
          <a:p>
            <a:pPr algn="ctr"/>
            <a:r>
              <a:rPr lang="en-US" sz="2400" b="1" dirty="0" smtClean="0"/>
              <a:t>1</a:t>
            </a:r>
            <a:r>
              <a:rPr lang="en-US" sz="2400" b="1" baseline="30000" dirty="0" smtClean="0"/>
              <a:t>st</a:t>
            </a:r>
            <a:r>
              <a:rPr lang="en-US" sz="2400" b="1" dirty="0" smtClean="0"/>
              <a:t>  </a:t>
            </a:r>
            <a:r>
              <a:rPr lang="en-US" sz="2400" b="1" dirty="0"/>
              <a:t>Joint TOLNet &amp; NDACC Meeting 8-9 May </a:t>
            </a:r>
            <a:r>
              <a:rPr lang="en-US" sz="2400" b="1" dirty="0" smtClean="0"/>
              <a:t>2017</a:t>
            </a:r>
          </a:p>
          <a:p>
            <a:pPr algn="ctr"/>
            <a:endParaRPr lang="en-US" sz="2400" b="1" dirty="0" smtClean="0"/>
          </a:p>
          <a:p>
            <a:pPr algn="ctr"/>
            <a:r>
              <a:rPr lang="en-US" sz="2400" b="1" dirty="0" smtClean="0"/>
              <a:t>Huntsville, Alabama, USA</a:t>
            </a:r>
          </a:p>
          <a:p>
            <a:pPr algn="ctr"/>
            <a:r>
              <a:rPr lang="en-US" sz="2400" b="1" dirty="0" smtClean="0"/>
              <a:t>8 May, 2018</a:t>
            </a:r>
            <a:endParaRPr lang="en-US" sz="2400" b="1" dirty="0"/>
          </a:p>
        </p:txBody>
      </p:sp>
      <p:pic>
        <p:nvPicPr>
          <p:cNvPr id="17" name="Picture 2" descr="C:\Documents and Settings\guerin\Desktop\saturn_v.jpg"/>
          <p:cNvPicPr>
            <a:picLocks noChangeAspect="1" noChangeArrowheads="1"/>
          </p:cNvPicPr>
          <p:nvPr/>
        </p:nvPicPr>
        <p:blipFill>
          <a:blip r:embed="rId3" cstate="print"/>
          <a:srcRect/>
          <a:stretch>
            <a:fillRect/>
          </a:stretch>
        </p:blipFill>
        <p:spPr bwMode="auto">
          <a:xfrm>
            <a:off x="0" y="1260475"/>
            <a:ext cx="1219200" cy="1355725"/>
          </a:xfrm>
          <a:prstGeom prst="rect">
            <a:avLst/>
          </a:prstGeom>
          <a:gradFill rotWithShape="0">
            <a:gsLst>
              <a:gs pos="0">
                <a:srgbClr val="EFDCA0">
                  <a:alpha val="0"/>
                </a:srgbClr>
              </a:gs>
              <a:gs pos="50000">
                <a:srgbClr val="F4E8C5">
                  <a:alpha val="50000"/>
                </a:srgbClr>
              </a:gs>
              <a:gs pos="100000">
                <a:srgbClr val="F9F3E2"/>
              </a:gs>
            </a:gsLst>
            <a:lin ang="5400000"/>
          </a:gradFill>
          <a:ln w="9525">
            <a:noFill/>
            <a:miter lim="800000"/>
            <a:headEnd/>
            <a:tailEnd/>
          </a:ln>
          <a:effectLst>
            <a:outerShdw dist="107763" dir="2700000" algn="ctr" rotWithShape="0">
              <a:srgbClr val="808080">
                <a:alpha val="50000"/>
              </a:srgbClr>
            </a:outerShdw>
          </a:effectLst>
        </p:spPr>
      </p:pic>
      <p:pic>
        <p:nvPicPr>
          <p:cNvPr id="18" name="Picture 15" descr="balloon"/>
          <p:cNvPicPr>
            <a:picLocks noChangeAspect="1" noChangeArrowheads="1"/>
          </p:cNvPicPr>
          <p:nvPr/>
        </p:nvPicPr>
        <p:blipFill>
          <a:blip r:embed="rId4" cstate="print"/>
          <a:srcRect/>
          <a:stretch>
            <a:fillRect/>
          </a:stretch>
        </p:blipFill>
        <p:spPr bwMode="auto">
          <a:xfrm>
            <a:off x="0" y="2743200"/>
            <a:ext cx="1219200" cy="1449388"/>
          </a:xfrm>
          <a:prstGeom prst="rect">
            <a:avLst/>
          </a:prstGeom>
          <a:noFill/>
          <a:effectLst>
            <a:outerShdw dist="107763" dir="2700000" algn="ctr" rotWithShape="0">
              <a:srgbClr val="808080">
                <a:alpha val="50000"/>
              </a:srgbClr>
            </a:outerShdw>
          </a:effectLst>
        </p:spPr>
      </p:pic>
      <p:pic>
        <p:nvPicPr>
          <p:cNvPr id="19" name="Picture 16" descr="homepage_photo"/>
          <p:cNvPicPr>
            <a:picLocks noChangeAspect="1" noChangeArrowheads="1"/>
          </p:cNvPicPr>
          <p:nvPr/>
        </p:nvPicPr>
        <p:blipFill>
          <a:blip r:embed="rId5" cstate="print"/>
          <a:srcRect t="12195" r="4878"/>
          <a:stretch>
            <a:fillRect/>
          </a:stretch>
        </p:blipFill>
        <p:spPr bwMode="auto">
          <a:xfrm>
            <a:off x="0" y="4343400"/>
            <a:ext cx="1227138" cy="1371600"/>
          </a:xfrm>
          <a:prstGeom prst="rect">
            <a:avLst/>
          </a:prstGeom>
          <a:noFill/>
          <a:effectLst>
            <a:outerShdw dist="107763" dir="2700000" algn="ctr" rotWithShape="0">
              <a:srgbClr val="808080">
                <a:alpha val="50000"/>
              </a:srgbClr>
            </a:outerShdw>
          </a:effectLst>
        </p:spPr>
      </p:pic>
      <p:pic>
        <p:nvPicPr>
          <p:cNvPr id="13" name="Picture 2" descr="TOLNet Logo"/>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11277" y="89296"/>
            <a:ext cx="2438400" cy="584775"/>
          </a:xfrm>
          <a:prstGeom prst="rect">
            <a:avLst/>
          </a:prstGeom>
          <a:noFill/>
        </p:spPr>
        <p:txBody>
          <a:bodyPr wrap="square" rtlCol="0">
            <a:spAutoFit/>
          </a:bodyPr>
          <a:lstStyle/>
          <a:p>
            <a:pPr defTabSz="913843"/>
            <a:r>
              <a:rPr lang="en-US" sz="3200" dirty="0">
                <a:solidFill>
                  <a:srgbClr val="FFFFFF"/>
                </a:solidFill>
                <a:latin typeface="Arial" panose="020B0604020202020204" pitchFamily="34" charset="0"/>
                <a:cs typeface="Arial" panose="020B0604020202020204" pitchFamily="34" charset="0"/>
              </a:rPr>
              <a:t>TOLNET</a:t>
            </a: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pic>
        <p:nvPicPr>
          <p:cNvPr id="27" name="Picture 5" descr="NASA Logo.jpg"/>
          <p:cNvPicPr>
            <a:picLocks noChangeAspect="1"/>
          </p:cNvPicPr>
          <p:nvPr/>
        </p:nvPicPr>
        <p:blipFill>
          <a:blip r:embed="rId7" cstate="print"/>
          <a:srcRect/>
          <a:stretch>
            <a:fillRect/>
          </a:stretch>
        </p:blipFill>
        <p:spPr bwMode="auto">
          <a:xfrm>
            <a:off x="0" y="6248400"/>
            <a:ext cx="726306" cy="603994"/>
          </a:xfrm>
          <a:prstGeom prst="rect">
            <a:avLst/>
          </a:prstGeom>
          <a:noFill/>
          <a:ln w="9525">
            <a:noFill/>
            <a:miter lim="800000"/>
            <a:headEnd/>
            <a:tailEnd/>
          </a:ln>
        </p:spPr>
      </p:pic>
      <p:pic>
        <p:nvPicPr>
          <p:cNvPr id="28" name="Picture 6" descr="noaalogo.jpg"/>
          <p:cNvPicPr>
            <a:picLocks noChangeAspect="1"/>
          </p:cNvPicPr>
          <p:nvPr/>
        </p:nvPicPr>
        <p:blipFill>
          <a:blip r:embed="rId8" cstate="print"/>
          <a:srcRect/>
          <a:stretch>
            <a:fillRect/>
          </a:stretch>
        </p:blipFill>
        <p:spPr bwMode="auto">
          <a:xfrm>
            <a:off x="1113712" y="6249201"/>
            <a:ext cx="589345" cy="589345"/>
          </a:xfrm>
          <a:prstGeom prst="rect">
            <a:avLst/>
          </a:prstGeom>
          <a:noFill/>
          <a:ln w="9525">
            <a:noFill/>
            <a:miter lim="800000"/>
            <a:headEnd/>
            <a:tailEnd/>
          </a:ln>
        </p:spPr>
      </p:pic>
      <p:sp>
        <p:nvSpPr>
          <p:cNvPr id="30" name="TextBox 29"/>
          <p:cNvSpPr txBox="1"/>
          <p:nvPr/>
        </p:nvSpPr>
        <p:spPr>
          <a:xfrm>
            <a:off x="4749348" y="6248400"/>
            <a:ext cx="4025910" cy="523220"/>
          </a:xfrm>
          <a:prstGeom prst="rect">
            <a:avLst/>
          </a:prstGeom>
          <a:noFill/>
        </p:spPr>
        <p:txBody>
          <a:bodyPr wrap="none" rtlCol="0">
            <a:spAutoFit/>
          </a:bodyPr>
          <a:lstStyle/>
          <a:p>
            <a:r>
              <a:rPr lang="en-US" sz="1400" dirty="0" smtClean="0">
                <a:solidFill>
                  <a:schemeClr val="accent1">
                    <a:lumMod val="75000"/>
                  </a:schemeClr>
                </a:solidFill>
                <a:latin typeface="Cambria" pitchFamily="18" charset="0"/>
                <a:hlinkClick r:id="rId9"/>
              </a:rPr>
              <a:t>https</a:t>
            </a:r>
            <a:r>
              <a:rPr lang="en-US" sz="1400" dirty="0">
                <a:solidFill>
                  <a:schemeClr val="accent1">
                    <a:lumMod val="75000"/>
                  </a:schemeClr>
                </a:solidFill>
                <a:latin typeface="Cambria" pitchFamily="18" charset="0"/>
                <a:hlinkClick r:id="rId9"/>
              </a:rPr>
              <a:t>://www-air.larc.nasa.gov/missions/TOLNet</a:t>
            </a:r>
            <a:r>
              <a:rPr lang="en-US" sz="1400" dirty="0" smtClean="0">
                <a:solidFill>
                  <a:schemeClr val="accent1">
                    <a:lumMod val="75000"/>
                  </a:schemeClr>
                </a:solidFill>
                <a:latin typeface="Cambria" pitchFamily="18" charset="0"/>
                <a:hlinkClick r:id="rId9"/>
              </a:rPr>
              <a:t>/</a:t>
            </a:r>
            <a:endParaRPr lang="en-US" sz="1400" dirty="0" smtClean="0">
              <a:solidFill>
                <a:schemeClr val="accent1">
                  <a:lumMod val="75000"/>
                </a:schemeClr>
              </a:solidFill>
              <a:latin typeface="Cambria" pitchFamily="18" charset="0"/>
            </a:endParaRPr>
          </a:p>
          <a:p>
            <a:r>
              <a:rPr lang="en-US" sz="1400" dirty="0" smtClean="0">
                <a:solidFill>
                  <a:schemeClr val="accent1">
                    <a:lumMod val="75000"/>
                  </a:schemeClr>
                </a:solidFill>
                <a:latin typeface="Cambria" pitchFamily="18" charset="0"/>
                <a:hlinkClick r:id="rId10"/>
              </a:rPr>
              <a:t>http</a:t>
            </a:r>
            <a:r>
              <a:rPr lang="en-US" sz="1400" dirty="0">
                <a:solidFill>
                  <a:schemeClr val="accent1">
                    <a:lumMod val="75000"/>
                  </a:schemeClr>
                </a:solidFill>
                <a:latin typeface="Cambria" pitchFamily="18" charset="0"/>
                <a:hlinkClick r:id="rId10"/>
              </a:rPr>
              <a:t>://ndacc-lidar.org</a:t>
            </a:r>
            <a:r>
              <a:rPr lang="en-US" sz="1400" dirty="0" smtClean="0">
                <a:solidFill>
                  <a:schemeClr val="accent1">
                    <a:lumMod val="75000"/>
                  </a:schemeClr>
                </a:solidFill>
                <a:latin typeface="Cambria" pitchFamily="18" charset="0"/>
                <a:hlinkClick r:id="rId10"/>
              </a:rPr>
              <a:t>/</a:t>
            </a:r>
            <a:endParaRPr lang="en-US" sz="1400" dirty="0" smtClean="0">
              <a:solidFill>
                <a:schemeClr val="accent1">
                  <a:lumMod val="75000"/>
                </a:schemeClr>
              </a:solidFill>
              <a:latin typeface="Cambria" pitchFamily="18" charset="0"/>
            </a:endParaRPr>
          </a:p>
        </p:txBody>
      </p:sp>
      <p:pic>
        <p:nvPicPr>
          <p:cNvPr id="32" name="Picture 3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33600" y="6293814"/>
            <a:ext cx="756127" cy="558580"/>
          </a:xfrm>
          <a:prstGeom prst="rect">
            <a:avLst/>
          </a:prstGeom>
        </p:spPr>
      </p:pic>
      <p:pic>
        <p:nvPicPr>
          <p:cNvPr id="34" name="Picture 3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72433" y="6272904"/>
            <a:ext cx="1180463" cy="585096"/>
          </a:xfrm>
          <a:prstGeom prst="rect">
            <a:avLst/>
          </a:prstGeom>
        </p:spPr>
      </p:pic>
      <p:sp>
        <p:nvSpPr>
          <p:cNvPr id="3" name="TextBox 2"/>
          <p:cNvSpPr txBox="1"/>
          <p:nvPr/>
        </p:nvSpPr>
        <p:spPr>
          <a:xfrm>
            <a:off x="3328410" y="4800600"/>
            <a:ext cx="3890587" cy="707886"/>
          </a:xfrm>
          <a:prstGeom prst="rect">
            <a:avLst/>
          </a:prstGeom>
          <a:noFill/>
        </p:spPr>
        <p:txBody>
          <a:bodyPr wrap="square" rtlCol="0">
            <a:spAutoFit/>
          </a:bodyPr>
          <a:lstStyle/>
          <a:p>
            <a:pPr algn="ctr"/>
            <a:r>
              <a:rPr lang="en-US" sz="2000" b="1" dirty="0">
                <a:cs typeface="Arial" panose="020B0604020202020204" pitchFamily="34" charset="0"/>
              </a:rPr>
              <a:t>Mike Newchurch</a:t>
            </a:r>
          </a:p>
          <a:p>
            <a:pPr algn="ctr"/>
            <a:r>
              <a:rPr lang="en-US" altLang="zh-CN" sz="2000" b="1" dirty="0" smtClean="0">
                <a:ea typeface="宋体" pitchFamily="2" charset="-122"/>
              </a:rPr>
              <a:t>University of Alabama in Huntsville</a:t>
            </a:r>
            <a:endParaRPr lang="en-US" sz="2000" b="1" dirty="0"/>
          </a:p>
        </p:txBody>
      </p:sp>
    </p:spTree>
    <p:extLst>
      <p:ext uri="{BB962C8B-B14F-4D97-AF65-F5344CB8AC3E}">
        <p14:creationId xmlns:p14="http://schemas.microsoft.com/office/powerpoint/2010/main" val="73083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TOLNet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81000" y="144272"/>
            <a:ext cx="3765121" cy="584775"/>
          </a:xfrm>
          <a:prstGeom prst="rect">
            <a:avLst/>
          </a:prstGeom>
          <a:noFill/>
        </p:spPr>
        <p:txBody>
          <a:bodyPr wrap="square" rtlCol="0">
            <a:spAutoFit/>
          </a:bodyPr>
          <a:lstStyle/>
          <a:p>
            <a:pPr defTabSz="913843"/>
            <a:r>
              <a:rPr lang="en-US" sz="3200" dirty="0" smtClean="0">
                <a:solidFill>
                  <a:srgbClr val="FFFFFF"/>
                </a:solidFill>
                <a:latin typeface="Arial" panose="020B0604020202020204" pitchFamily="34" charset="0"/>
                <a:cs typeface="Arial" panose="020B0604020202020204" pitchFamily="34" charset="0"/>
              </a:rPr>
              <a:t>TOLNET &amp; NDACC</a:t>
            </a:r>
            <a:endParaRPr lang="en-US" sz="3200" dirty="0">
              <a:solidFill>
                <a:srgbClr val="FFFFFF"/>
              </a:solidFill>
              <a:latin typeface="Arial" panose="020B0604020202020204" pitchFamily="34" charset="0"/>
              <a:cs typeface="Arial" panose="020B0604020202020204" pitchFamily="34" charset="0"/>
            </a:endParaRP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sp>
        <p:nvSpPr>
          <p:cNvPr id="30" name="TextBox 29"/>
          <p:cNvSpPr txBox="1"/>
          <p:nvPr/>
        </p:nvSpPr>
        <p:spPr>
          <a:xfrm>
            <a:off x="5170704" y="6257783"/>
            <a:ext cx="184731" cy="523220"/>
          </a:xfrm>
          <a:prstGeom prst="rect">
            <a:avLst/>
          </a:prstGeom>
          <a:noFill/>
        </p:spPr>
        <p:txBody>
          <a:bodyPr wrap="none" rtlCol="0">
            <a:spAutoFit/>
          </a:bodyPr>
          <a:lstStyle/>
          <a:p>
            <a:endParaRPr lang="en-US" sz="1400" dirty="0">
              <a:solidFill>
                <a:schemeClr val="accent1">
                  <a:lumMod val="75000"/>
                </a:schemeClr>
              </a:solidFill>
              <a:latin typeface="Cambria" pitchFamily="18" charset="0"/>
            </a:endParaRPr>
          </a:p>
          <a:p>
            <a:endParaRPr lang="en-US" sz="1400" dirty="0" smtClean="0">
              <a:solidFill>
                <a:schemeClr val="accent1">
                  <a:lumMod val="75000"/>
                </a:schemeClr>
              </a:solidFill>
              <a:latin typeface="Cambria" pitchFamily="18" charset="0"/>
            </a:endParaRPr>
          </a:p>
        </p:txBody>
      </p:sp>
      <p:sp>
        <p:nvSpPr>
          <p:cNvPr id="5" name="Subtitle 4"/>
          <p:cNvSpPr>
            <a:spLocks noGrp="1"/>
          </p:cNvSpPr>
          <p:nvPr>
            <p:ph type="subTitle" idx="1"/>
          </p:nvPr>
        </p:nvSpPr>
        <p:spPr>
          <a:xfrm>
            <a:off x="1104899" y="6338825"/>
            <a:ext cx="6992057" cy="361136"/>
          </a:xfrm>
        </p:spPr>
        <p:txBody>
          <a:bodyPr>
            <a:normAutofit fontScale="25000" lnSpcReduction="20000"/>
          </a:bodyPr>
          <a:lstStyle/>
          <a:p>
            <a:r>
              <a:rPr lang="en-US" sz="4400" b="1" dirty="0">
                <a:solidFill>
                  <a:schemeClr val="tx2"/>
                </a:solidFill>
              </a:rPr>
              <a:t>5</a:t>
            </a:r>
            <a:r>
              <a:rPr lang="en-US" sz="4400" b="1" baseline="30000" dirty="0">
                <a:solidFill>
                  <a:schemeClr val="tx2"/>
                </a:solidFill>
              </a:rPr>
              <a:t>th</a:t>
            </a:r>
            <a:r>
              <a:rPr lang="en-US" sz="4400" b="1" dirty="0">
                <a:solidFill>
                  <a:schemeClr val="tx2"/>
                </a:solidFill>
              </a:rPr>
              <a:t> Annual TOLNet Meeting </a:t>
            </a:r>
            <a:r>
              <a:rPr lang="en-US" sz="4400" b="1" dirty="0" smtClean="0">
                <a:solidFill>
                  <a:schemeClr val="tx2"/>
                </a:solidFill>
              </a:rPr>
              <a:t>7-8 </a:t>
            </a:r>
            <a:r>
              <a:rPr lang="en-US" sz="4400" b="1" dirty="0">
                <a:solidFill>
                  <a:schemeClr val="tx2"/>
                </a:solidFill>
              </a:rPr>
              <a:t>May 2017, </a:t>
            </a:r>
            <a:r>
              <a:rPr lang="en-US" sz="4400" b="1" dirty="0" smtClean="0">
                <a:solidFill>
                  <a:schemeClr val="tx2"/>
                </a:solidFill>
              </a:rPr>
              <a:t>Huntsville, AL USA</a:t>
            </a:r>
            <a:endParaRPr lang="en-US" sz="4400" b="1" dirty="0">
              <a:solidFill>
                <a:schemeClr val="tx2"/>
              </a:solidFill>
            </a:endParaRPr>
          </a:p>
          <a:p>
            <a:r>
              <a:rPr lang="en-US" sz="4400" b="1" dirty="0" smtClean="0">
                <a:solidFill>
                  <a:schemeClr val="tx2"/>
                </a:solidFill>
              </a:rPr>
              <a:t>1</a:t>
            </a:r>
            <a:r>
              <a:rPr lang="en-US" sz="4400" b="1" baseline="30000" dirty="0" smtClean="0">
                <a:solidFill>
                  <a:schemeClr val="tx2"/>
                </a:solidFill>
              </a:rPr>
              <a:t>st</a:t>
            </a:r>
            <a:r>
              <a:rPr lang="en-US" sz="4400" b="1" dirty="0" smtClean="0">
                <a:solidFill>
                  <a:schemeClr val="tx2"/>
                </a:solidFill>
              </a:rPr>
              <a:t>  Joint TOLNet &amp; NDACC </a:t>
            </a:r>
            <a:r>
              <a:rPr lang="en-US" sz="4400" b="1" dirty="0">
                <a:solidFill>
                  <a:schemeClr val="tx2"/>
                </a:solidFill>
              </a:rPr>
              <a:t>Meeting </a:t>
            </a:r>
            <a:r>
              <a:rPr lang="en-US" sz="4400" b="1" dirty="0" smtClean="0">
                <a:solidFill>
                  <a:schemeClr val="tx2"/>
                </a:solidFill>
              </a:rPr>
              <a:t>8-9 </a:t>
            </a:r>
            <a:r>
              <a:rPr lang="en-US" sz="4400" b="1" dirty="0">
                <a:solidFill>
                  <a:schemeClr val="tx2"/>
                </a:solidFill>
              </a:rPr>
              <a:t>May 2017, </a:t>
            </a:r>
            <a:r>
              <a:rPr lang="en-US" sz="4400" b="1" dirty="0" smtClean="0">
                <a:solidFill>
                  <a:schemeClr val="tx2"/>
                </a:solidFill>
              </a:rPr>
              <a:t>Huntsville, AL USA</a:t>
            </a:r>
          </a:p>
          <a:p>
            <a:endParaRPr lang="en-US" b="1" dirty="0">
              <a:solidFill>
                <a:schemeClr val="tx2"/>
              </a:solidFill>
            </a:endParaRPr>
          </a:p>
        </p:txBody>
      </p:sp>
      <p:sp>
        <p:nvSpPr>
          <p:cNvPr id="3" name="Rectangle 2"/>
          <p:cNvSpPr/>
          <p:nvPr/>
        </p:nvSpPr>
        <p:spPr>
          <a:xfrm>
            <a:off x="304800" y="1447801"/>
            <a:ext cx="8534400" cy="5016758"/>
          </a:xfrm>
          <a:prstGeom prst="rect">
            <a:avLst/>
          </a:prstGeom>
        </p:spPr>
        <p:txBody>
          <a:bodyPr wrap="square">
            <a:spAutoFit/>
          </a:bodyPr>
          <a:lstStyle/>
          <a:p>
            <a:pPr algn="ctr"/>
            <a:r>
              <a:rPr lang="en-US" sz="2000" b="1" dirty="0" smtClean="0">
                <a:solidFill>
                  <a:srgbClr val="000000"/>
                </a:solidFill>
              </a:rPr>
              <a:t>NDACC Lidar Working Group Mission:</a:t>
            </a:r>
          </a:p>
          <a:p>
            <a:pPr algn="just"/>
            <a:endParaRPr lang="en-US" sz="2000" b="1" i="0" dirty="0">
              <a:solidFill>
                <a:srgbClr val="000000"/>
              </a:solidFill>
              <a:effectLst/>
            </a:endParaRPr>
          </a:p>
          <a:p>
            <a:pPr algn="just"/>
            <a:r>
              <a:rPr lang="en-US" sz="2000" dirty="0"/>
              <a:t>While the NDACC remains committed to monitoring changes in the stratosphere with an </a:t>
            </a:r>
            <a:r>
              <a:rPr lang="en-US" sz="2000" dirty="0" smtClean="0"/>
              <a:t>emphasis </a:t>
            </a:r>
            <a:r>
              <a:rPr lang="en-US" sz="2000" dirty="0"/>
              <a:t>on the </a:t>
            </a:r>
            <a:r>
              <a:rPr lang="en-US" sz="2000" b="1" dirty="0"/>
              <a:t>long-term evolution of the ozone layer</a:t>
            </a:r>
            <a:r>
              <a:rPr lang="en-US" sz="2000" dirty="0"/>
              <a:t>, its priorities have broadened considerably to encompass issues such as the detection of </a:t>
            </a:r>
            <a:r>
              <a:rPr lang="en-US" sz="2000" b="1" dirty="0"/>
              <a:t>trends in overall atmospheric composition </a:t>
            </a:r>
            <a:r>
              <a:rPr lang="en-US" sz="2000" dirty="0"/>
              <a:t>and understanding their </a:t>
            </a:r>
            <a:r>
              <a:rPr lang="en-US" sz="2000" b="1" dirty="0"/>
              <a:t>impacts</a:t>
            </a:r>
            <a:r>
              <a:rPr lang="en-US" sz="2000" dirty="0"/>
              <a:t> on the stratosphere and troposphere, and establishing </a:t>
            </a:r>
            <a:r>
              <a:rPr lang="en-US" sz="2000" b="1" dirty="0"/>
              <a:t>links between climate change and atmospheric composition</a:t>
            </a:r>
            <a:r>
              <a:rPr lang="en-US" sz="2000" b="1" dirty="0" smtClean="0"/>
              <a:t>.</a:t>
            </a:r>
          </a:p>
          <a:p>
            <a:pPr algn="just"/>
            <a:endParaRPr lang="en-US" sz="2000" dirty="0"/>
          </a:p>
          <a:p>
            <a:pPr algn="just"/>
            <a:r>
              <a:rPr lang="en-US" sz="2000" dirty="0"/>
              <a:t>To ensure quality and consistency of the NDACC </a:t>
            </a:r>
            <a:r>
              <a:rPr lang="en-US" sz="2000" dirty="0" err="1"/>
              <a:t>lidars</a:t>
            </a:r>
            <a:r>
              <a:rPr lang="en-US" sz="2000" dirty="0"/>
              <a:t> operation and products, a number of </a:t>
            </a:r>
            <a:r>
              <a:rPr lang="en-US" sz="2000" b="1" dirty="0"/>
              <a:t>protocols</a:t>
            </a:r>
            <a:r>
              <a:rPr lang="en-US" sz="2000" dirty="0"/>
              <a:t> have been formulated covering such topics as </a:t>
            </a:r>
            <a:r>
              <a:rPr lang="en-US" sz="2000" b="1" dirty="0"/>
              <a:t>validation</a:t>
            </a:r>
            <a:r>
              <a:rPr lang="en-US" sz="2000" dirty="0"/>
              <a:t>, measurements and instruments </a:t>
            </a:r>
            <a:r>
              <a:rPr lang="en-US" sz="2000" b="1" dirty="0" err="1"/>
              <a:t>intercomparisons</a:t>
            </a:r>
            <a:r>
              <a:rPr lang="en-US" sz="2000" dirty="0"/>
              <a:t>, and </a:t>
            </a:r>
            <a:r>
              <a:rPr lang="en-US" sz="2000" b="1" dirty="0"/>
              <a:t>theory and analysis</a:t>
            </a:r>
            <a:r>
              <a:rPr lang="en-US" sz="2000" dirty="0"/>
              <a:t>. The members of the NDACC Lidar Working Group (LWG) are committed to follow the principles of these protocols, and the LWG meets every two years to review and coordinate the activities necessary to the valuable contribution of the </a:t>
            </a:r>
            <a:r>
              <a:rPr lang="en-US" sz="2000" dirty="0" err="1"/>
              <a:t>lidars</a:t>
            </a:r>
            <a:r>
              <a:rPr lang="en-US" sz="2000" dirty="0"/>
              <a:t> to NDACC</a:t>
            </a:r>
            <a:r>
              <a:rPr lang="en-US" sz="2000" dirty="0" smtClean="0"/>
              <a:t>.</a:t>
            </a:r>
            <a:endParaRPr lang="en-US" sz="2000" dirty="0"/>
          </a:p>
        </p:txBody>
      </p:sp>
    </p:spTree>
    <p:extLst>
      <p:ext uri="{BB962C8B-B14F-4D97-AF65-F5344CB8AC3E}">
        <p14:creationId xmlns:p14="http://schemas.microsoft.com/office/powerpoint/2010/main" val="2769932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TOLNet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04800" y="138152"/>
            <a:ext cx="3810000" cy="584775"/>
          </a:xfrm>
          <a:prstGeom prst="rect">
            <a:avLst/>
          </a:prstGeom>
          <a:noFill/>
        </p:spPr>
        <p:txBody>
          <a:bodyPr wrap="square" rtlCol="0">
            <a:spAutoFit/>
          </a:bodyPr>
          <a:lstStyle/>
          <a:p>
            <a:pPr defTabSz="913843"/>
            <a:r>
              <a:rPr lang="en-US" sz="3200" dirty="0" smtClean="0">
                <a:solidFill>
                  <a:srgbClr val="FFFFFF"/>
                </a:solidFill>
                <a:latin typeface="Arial" panose="020B0604020202020204" pitchFamily="34" charset="0"/>
                <a:cs typeface="Arial" panose="020B0604020202020204" pitchFamily="34" charset="0"/>
              </a:rPr>
              <a:t>TOLNET &amp; NDACC</a:t>
            </a:r>
            <a:endParaRPr lang="en-US" sz="3200" dirty="0">
              <a:solidFill>
                <a:srgbClr val="FFFFFF"/>
              </a:solidFill>
              <a:latin typeface="Arial" panose="020B0604020202020204" pitchFamily="34" charset="0"/>
              <a:cs typeface="Arial" panose="020B0604020202020204" pitchFamily="34" charset="0"/>
            </a:endParaRP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sp>
        <p:nvSpPr>
          <p:cNvPr id="30" name="TextBox 29"/>
          <p:cNvSpPr txBox="1"/>
          <p:nvPr/>
        </p:nvSpPr>
        <p:spPr>
          <a:xfrm>
            <a:off x="5170704" y="6257783"/>
            <a:ext cx="184731" cy="523220"/>
          </a:xfrm>
          <a:prstGeom prst="rect">
            <a:avLst/>
          </a:prstGeom>
          <a:noFill/>
        </p:spPr>
        <p:txBody>
          <a:bodyPr wrap="none" rtlCol="0">
            <a:spAutoFit/>
          </a:bodyPr>
          <a:lstStyle/>
          <a:p>
            <a:endParaRPr lang="en-US" sz="1400" dirty="0">
              <a:solidFill>
                <a:schemeClr val="accent1">
                  <a:lumMod val="75000"/>
                </a:schemeClr>
              </a:solidFill>
              <a:latin typeface="Cambria" pitchFamily="18" charset="0"/>
            </a:endParaRPr>
          </a:p>
          <a:p>
            <a:endParaRPr lang="en-US" sz="1400" dirty="0" smtClean="0">
              <a:solidFill>
                <a:schemeClr val="accent1">
                  <a:lumMod val="75000"/>
                </a:schemeClr>
              </a:solidFill>
              <a:latin typeface="Cambria" pitchFamily="18" charset="0"/>
            </a:endParaRPr>
          </a:p>
        </p:txBody>
      </p:sp>
      <p:sp>
        <p:nvSpPr>
          <p:cNvPr id="5" name="Subtitle 4"/>
          <p:cNvSpPr>
            <a:spLocks noGrp="1"/>
          </p:cNvSpPr>
          <p:nvPr>
            <p:ph type="subTitle" idx="1"/>
          </p:nvPr>
        </p:nvSpPr>
        <p:spPr>
          <a:xfrm>
            <a:off x="1" y="6519393"/>
            <a:ext cx="9143998" cy="283918"/>
          </a:xfrm>
        </p:spPr>
        <p:txBody>
          <a:bodyPr>
            <a:normAutofit fontScale="25000" lnSpcReduction="20000"/>
          </a:bodyPr>
          <a:lstStyle/>
          <a:p>
            <a:r>
              <a:rPr lang="en-US" b="1" dirty="0">
                <a:solidFill>
                  <a:schemeClr val="tx2"/>
                </a:solidFill>
              </a:rPr>
              <a:t>5</a:t>
            </a:r>
            <a:r>
              <a:rPr lang="en-US" b="1" baseline="30000" dirty="0">
                <a:solidFill>
                  <a:schemeClr val="tx2"/>
                </a:solidFill>
              </a:rPr>
              <a:t>th</a:t>
            </a:r>
            <a:r>
              <a:rPr lang="en-US" b="1" dirty="0">
                <a:solidFill>
                  <a:schemeClr val="tx2"/>
                </a:solidFill>
              </a:rPr>
              <a:t> Annual TOLNet Meeting 7-8 May 2017, Huntsville, AL USA</a:t>
            </a:r>
          </a:p>
          <a:p>
            <a:r>
              <a:rPr lang="en-US" b="1" dirty="0">
                <a:solidFill>
                  <a:schemeClr val="tx2"/>
                </a:solidFill>
              </a:rPr>
              <a:t>1</a:t>
            </a:r>
            <a:r>
              <a:rPr lang="en-US" b="1" baseline="30000" dirty="0">
                <a:solidFill>
                  <a:schemeClr val="tx2"/>
                </a:solidFill>
              </a:rPr>
              <a:t>st</a:t>
            </a:r>
            <a:r>
              <a:rPr lang="en-US" b="1" dirty="0">
                <a:solidFill>
                  <a:schemeClr val="tx2"/>
                </a:solidFill>
              </a:rPr>
              <a:t>  Joint TOLNet &amp; NDACC Meeting 8-9 May 2017, Huntsville, AL USA</a:t>
            </a:r>
          </a:p>
        </p:txBody>
      </p:sp>
      <p:sp>
        <p:nvSpPr>
          <p:cNvPr id="2" name="Rectangle 1"/>
          <p:cNvSpPr/>
          <p:nvPr/>
        </p:nvSpPr>
        <p:spPr>
          <a:xfrm>
            <a:off x="609598" y="1250176"/>
            <a:ext cx="7924801" cy="5324535"/>
          </a:xfrm>
          <a:prstGeom prst="rect">
            <a:avLst/>
          </a:prstGeom>
        </p:spPr>
        <p:txBody>
          <a:bodyPr wrap="square">
            <a:spAutoFit/>
          </a:bodyPr>
          <a:lstStyle/>
          <a:p>
            <a:pPr algn="ctr"/>
            <a:r>
              <a:rPr lang="en-US" sz="2000" b="1" dirty="0" smtClean="0"/>
              <a:t>TOLNet Mission:</a:t>
            </a:r>
          </a:p>
          <a:p>
            <a:pPr algn="just"/>
            <a:endParaRPr lang="en-US" sz="2000" dirty="0"/>
          </a:p>
          <a:p>
            <a:pPr algn="just"/>
            <a:r>
              <a:rPr lang="en-US" sz="2000" dirty="0" smtClean="0"/>
              <a:t>The </a:t>
            </a:r>
            <a:r>
              <a:rPr lang="en-US" sz="2000" dirty="0"/>
              <a:t>primary scientific objective is to </a:t>
            </a:r>
            <a:r>
              <a:rPr lang="en-US" sz="2000" dirty="0" smtClean="0"/>
              <a:t>provide </a:t>
            </a:r>
            <a:r>
              <a:rPr lang="en-US" sz="2000" b="1" dirty="0"/>
              <a:t>time/height ozone measurements </a:t>
            </a:r>
            <a:r>
              <a:rPr lang="en-US" sz="2000" dirty="0"/>
              <a:t>from near the surface to the top of the troposphere to describe in </a:t>
            </a:r>
            <a:r>
              <a:rPr lang="en-US" sz="2000" b="1" dirty="0"/>
              <a:t>high-fidelity their spatio-temporal </a:t>
            </a:r>
            <a:r>
              <a:rPr lang="en-US" sz="2000" dirty="0" smtClean="0"/>
              <a:t>distribution</a:t>
            </a:r>
            <a:r>
              <a:rPr lang="en-US" sz="2000" dirty="0"/>
              <a:t> </a:t>
            </a:r>
            <a:r>
              <a:rPr lang="en-US" sz="2000" dirty="0" smtClean="0"/>
              <a:t>for use by TEMPO and other </a:t>
            </a:r>
            <a:r>
              <a:rPr lang="en-US" sz="2000" b="1" dirty="0" smtClean="0"/>
              <a:t>space-borne instruments </a:t>
            </a:r>
            <a:r>
              <a:rPr lang="en-US" sz="2000" dirty="0" smtClean="0"/>
              <a:t>to understand the PBL and FT ozone structures.</a:t>
            </a:r>
          </a:p>
          <a:p>
            <a:pPr algn="just"/>
            <a:endParaRPr lang="en-US" sz="2000" dirty="0" smtClean="0"/>
          </a:p>
          <a:p>
            <a:pPr algn="just"/>
            <a:r>
              <a:rPr lang="en-US" sz="2000" dirty="0"/>
              <a:t>The second focus resides in basic scientific research into the processes creating and destroying the ubiquitously observed ozone </a:t>
            </a:r>
            <a:r>
              <a:rPr lang="en-US" sz="2000" b="1" dirty="0" smtClean="0"/>
              <a:t>laminae, STE, local ozone exceedances, land/sea interactions, and other PBL &amp; FT ozone structures</a:t>
            </a:r>
            <a:r>
              <a:rPr lang="en-US" sz="2000" dirty="0" smtClean="0"/>
              <a:t>. </a:t>
            </a:r>
            <a:endParaRPr lang="en-US" sz="2000" dirty="0"/>
          </a:p>
          <a:p>
            <a:pPr algn="just"/>
            <a:endParaRPr lang="en-US" sz="2000" dirty="0"/>
          </a:p>
          <a:p>
            <a:pPr algn="just"/>
            <a:r>
              <a:rPr lang="en-US" sz="2000" dirty="0" smtClean="0"/>
              <a:t>A third objective </a:t>
            </a:r>
            <a:r>
              <a:rPr lang="en-US" sz="2000" dirty="0"/>
              <a:t>is to identify a </a:t>
            </a:r>
            <a:r>
              <a:rPr lang="en-US" sz="2000" b="1" dirty="0" err="1"/>
              <a:t>brassboard</a:t>
            </a:r>
            <a:r>
              <a:rPr lang="en-US" sz="2000" b="1" dirty="0"/>
              <a:t> ozone </a:t>
            </a:r>
            <a:r>
              <a:rPr lang="en-US" sz="2000" b="1" dirty="0" err="1"/>
              <a:t>lidar</a:t>
            </a:r>
            <a:r>
              <a:rPr lang="en-US" sz="2000" b="1" dirty="0"/>
              <a:t> instrument </a:t>
            </a:r>
            <a:r>
              <a:rPr lang="en-US" sz="2000" dirty="0"/>
              <a:t>that would be suitable to </a:t>
            </a:r>
            <a:r>
              <a:rPr lang="en-US" sz="2000" b="1" dirty="0"/>
              <a:t>populate a network </a:t>
            </a:r>
            <a:r>
              <a:rPr lang="en-US" sz="2000" dirty="0"/>
              <a:t>to address the needs of NASA/EPA/NOAA air-quality scientists and managers who increasingly express a desire for ozone profiles. </a:t>
            </a:r>
            <a:endParaRPr lang="en-US" sz="2000" dirty="0" smtClean="0"/>
          </a:p>
        </p:txBody>
      </p:sp>
    </p:spTree>
    <p:extLst>
      <p:ext uri="{BB962C8B-B14F-4D97-AF65-F5344CB8AC3E}">
        <p14:creationId xmlns:p14="http://schemas.microsoft.com/office/powerpoint/2010/main" val="1536670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TOLNet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11276" y="89296"/>
            <a:ext cx="3832123" cy="584775"/>
          </a:xfrm>
          <a:prstGeom prst="rect">
            <a:avLst/>
          </a:prstGeom>
          <a:noFill/>
        </p:spPr>
        <p:txBody>
          <a:bodyPr wrap="square" rtlCol="0">
            <a:spAutoFit/>
          </a:bodyPr>
          <a:lstStyle/>
          <a:p>
            <a:pPr defTabSz="913843"/>
            <a:r>
              <a:rPr lang="en-US" sz="3200" dirty="0" smtClean="0">
                <a:solidFill>
                  <a:srgbClr val="FFFFFF"/>
                </a:solidFill>
                <a:latin typeface="Arial" panose="020B0604020202020204" pitchFamily="34" charset="0"/>
                <a:cs typeface="Arial" panose="020B0604020202020204" pitchFamily="34" charset="0"/>
              </a:rPr>
              <a:t>Common Interests</a:t>
            </a:r>
            <a:endParaRPr lang="en-US" sz="3200" dirty="0">
              <a:solidFill>
                <a:srgbClr val="FFFFFF"/>
              </a:solidFill>
              <a:latin typeface="Arial" panose="020B0604020202020204" pitchFamily="34" charset="0"/>
              <a:cs typeface="Arial" panose="020B0604020202020204" pitchFamily="34" charset="0"/>
            </a:endParaRP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sp>
        <p:nvSpPr>
          <p:cNvPr id="30" name="TextBox 29"/>
          <p:cNvSpPr txBox="1"/>
          <p:nvPr/>
        </p:nvSpPr>
        <p:spPr>
          <a:xfrm>
            <a:off x="5170704" y="6257783"/>
            <a:ext cx="184731" cy="523220"/>
          </a:xfrm>
          <a:prstGeom prst="rect">
            <a:avLst/>
          </a:prstGeom>
          <a:noFill/>
        </p:spPr>
        <p:txBody>
          <a:bodyPr wrap="none" rtlCol="0">
            <a:spAutoFit/>
          </a:bodyPr>
          <a:lstStyle/>
          <a:p>
            <a:endParaRPr lang="en-US" sz="1400" dirty="0">
              <a:solidFill>
                <a:schemeClr val="accent1">
                  <a:lumMod val="75000"/>
                </a:schemeClr>
              </a:solidFill>
              <a:latin typeface="Cambria" pitchFamily="18" charset="0"/>
            </a:endParaRPr>
          </a:p>
          <a:p>
            <a:endParaRPr lang="en-US" sz="1400" dirty="0" smtClean="0">
              <a:solidFill>
                <a:schemeClr val="accent1">
                  <a:lumMod val="75000"/>
                </a:schemeClr>
              </a:solidFill>
              <a:latin typeface="Cambria" pitchFamily="18" charset="0"/>
            </a:endParaRPr>
          </a:p>
        </p:txBody>
      </p:sp>
      <p:sp>
        <p:nvSpPr>
          <p:cNvPr id="2" name="TextBox 1"/>
          <p:cNvSpPr txBox="1"/>
          <p:nvPr/>
        </p:nvSpPr>
        <p:spPr>
          <a:xfrm>
            <a:off x="914400" y="1600200"/>
            <a:ext cx="7315200" cy="4708981"/>
          </a:xfrm>
          <a:prstGeom prst="rect">
            <a:avLst/>
          </a:prstGeom>
          <a:noFill/>
        </p:spPr>
        <p:txBody>
          <a:bodyPr wrap="square" rtlCol="0">
            <a:spAutoFit/>
          </a:bodyPr>
          <a:lstStyle/>
          <a:p>
            <a:pPr algn="ctr"/>
            <a:r>
              <a:rPr lang="en-US" sz="2000" b="1" dirty="0" smtClean="0"/>
              <a:t>Current Common interests</a:t>
            </a:r>
          </a:p>
          <a:p>
            <a:endParaRPr lang="en-US" sz="2000" b="1" dirty="0"/>
          </a:p>
          <a:p>
            <a:r>
              <a:rPr lang="en-US" sz="2000" dirty="0" smtClean="0"/>
              <a:t>Satellite validation</a:t>
            </a:r>
          </a:p>
          <a:p>
            <a:r>
              <a:rPr lang="en-US" sz="2000" dirty="0" smtClean="0"/>
              <a:t>Theory and Analysis</a:t>
            </a:r>
          </a:p>
          <a:p>
            <a:r>
              <a:rPr lang="en-US" sz="2000" dirty="0" smtClean="0"/>
              <a:t>Instrument Accuracy Assessment</a:t>
            </a:r>
          </a:p>
          <a:p>
            <a:pPr algn="ctr"/>
            <a:endParaRPr lang="en-US" sz="2000" dirty="0" smtClean="0"/>
          </a:p>
          <a:p>
            <a:pPr algn="ctr"/>
            <a:endParaRPr lang="en-US" sz="2000" dirty="0" smtClean="0"/>
          </a:p>
          <a:p>
            <a:pPr algn="ctr"/>
            <a:r>
              <a:rPr lang="en-US" sz="2000" b="1" dirty="0" smtClean="0"/>
              <a:t>Consider these Potential Common Interests</a:t>
            </a:r>
            <a:endParaRPr lang="en-US" sz="2000" dirty="0" smtClean="0"/>
          </a:p>
          <a:p>
            <a:endParaRPr lang="en-US" sz="2000" b="1" dirty="0"/>
          </a:p>
          <a:p>
            <a:r>
              <a:rPr lang="en-US" sz="2000" dirty="0" smtClean="0"/>
              <a:t>STE</a:t>
            </a:r>
          </a:p>
          <a:p>
            <a:r>
              <a:rPr lang="en-US" sz="2000" dirty="0" smtClean="0"/>
              <a:t>Tropospheric Structure and Evolution</a:t>
            </a:r>
          </a:p>
          <a:p>
            <a:r>
              <a:rPr lang="en-US" sz="2000" dirty="0" smtClean="0"/>
              <a:t>PBL</a:t>
            </a:r>
          </a:p>
          <a:p>
            <a:r>
              <a:rPr lang="en-US" sz="2000" dirty="0" smtClean="0"/>
              <a:t>Air Quality observations</a:t>
            </a:r>
          </a:p>
          <a:p>
            <a:r>
              <a:rPr lang="en-US" sz="2000" dirty="0" smtClean="0"/>
              <a:t>Mobile Systems</a:t>
            </a:r>
            <a:endParaRPr lang="en-US" sz="2000" dirty="0"/>
          </a:p>
          <a:p>
            <a:endParaRPr lang="en-US" sz="2000" dirty="0" smtClean="0"/>
          </a:p>
        </p:txBody>
      </p:sp>
      <p:sp>
        <p:nvSpPr>
          <p:cNvPr id="18" name="Subtitle 4"/>
          <p:cNvSpPr txBox="1">
            <a:spLocks/>
          </p:cNvSpPr>
          <p:nvPr/>
        </p:nvSpPr>
        <p:spPr>
          <a:xfrm>
            <a:off x="1" y="6519393"/>
            <a:ext cx="9143998" cy="283918"/>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smtClean="0">
                <a:solidFill>
                  <a:schemeClr val="tx2"/>
                </a:solidFill>
              </a:rPr>
              <a:t>5</a:t>
            </a:r>
            <a:r>
              <a:rPr lang="en-US" b="1" baseline="30000" smtClean="0">
                <a:solidFill>
                  <a:schemeClr val="tx2"/>
                </a:solidFill>
              </a:rPr>
              <a:t>th</a:t>
            </a:r>
            <a:r>
              <a:rPr lang="en-US" b="1" smtClean="0">
                <a:solidFill>
                  <a:schemeClr val="tx2"/>
                </a:solidFill>
              </a:rPr>
              <a:t> Annual TOLNet Meeting 7-8 May 2017, Huntsville, AL USA</a:t>
            </a:r>
          </a:p>
          <a:p>
            <a:r>
              <a:rPr lang="en-US" b="1" smtClean="0">
                <a:solidFill>
                  <a:schemeClr val="tx2"/>
                </a:solidFill>
              </a:rPr>
              <a:t>1</a:t>
            </a:r>
            <a:r>
              <a:rPr lang="en-US" b="1" baseline="30000" smtClean="0">
                <a:solidFill>
                  <a:schemeClr val="tx2"/>
                </a:solidFill>
              </a:rPr>
              <a:t>st</a:t>
            </a:r>
            <a:r>
              <a:rPr lang="en-US" b="1" smtClean="0">
                <a:solidFill>
                  <a:schemeClr val="tx2"/>
                </a:solidFill>
              </a:rPr>
              <a:t>  Joint TOLNet &amp; NDACC Meeting 8-9 May 2017, Huntsville, AL USA</a:t>
            </a:r>
            <a:endParaRPr lang="en-US" b="1" dirty="0">
              <a:solidFill>
                <a:schemeClr val="tx2"/>
              </a:solidFill>
            </a:endParaRPr>
          </a:p>
        </p:txBody>
      </p:sp>
    </p:spTree>
    <p:extLst>
      <p:ext uri="{BB962C8B-B14F-4D97-AF65-F5344CB8AC3E}">
        <p14:creationId xmlns:p14="http://schemas.microsoft.com/office/powerpoint/2010/main" val="2684389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TOLNet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11276" y="89296"/>
            <a:ext cx="3146323" cy="584775"/>
          </a:xfrm>
          <a:prstGeom prst="rect">
            <a:avLst/>
          </a:prstGeom>
          <a:noFill/>
        </p:spPr>
        <p:txBody>
          <a:bodyPr wrap="square" rtlCol="0">
            <a:spAutoFit/>
          </a:bodyPr>
          <a:lstStyle/>
          <a:p>
            <a:r>
              <a:rPr lang="en-US" sz="3200" b="1" dirty="0">
                <a:solidFill>
                  <a:schemeClr val="bg1"/>
                </a:solidFill>
              </a:rPr>
              <a:t>Considerations</a:t>
            </a: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sp>
        <p:nvSpPr>
          <p:cNvPr id="30" name="TextBox 29"/>
          <p:cNvSpPr txBox="1"/>
          <p:nvPr/>
        </p:nvSpPr>
        <p:spPr>
          <a:xfrm>
            <a:off x="5170704" y="6257783"/>
            <a:ext cx="184731" cy="523220"/>
          </a:xfrm>
          <a:prstGeom prst="rect">
            <a:avLst/>
          </a:prstGeom>
          <a:noFill/>
        </p:spPr>
        <p:txBody>
          <a:bodyPr wrap="none" rtlCol="0">
            <a:spAutoFit/>
          </a:bodyPr>
          <a:lstStyle/>
          <a:p>
            <a:endParaRPr lang="en-US" sz="1400" dirty="0">
              <a:solidFill>
                <a:schemeClr val="accent1">
                  <a:lumMod val="75000"/>
                </a:schemeClr>
              </a:solidFill>
              <a:latin typeface="Cambria" pitchFamily="18" charset="0"/>
            </a:endParaRPr>
          </a:p>
          <a:p>
            <a:endParaRPr lang="en-US" sz="1400" dirty="0" smtClean="0">
              <a:solidFill>
                <a:schemeClr val="accent1">
                  <a:lumMod val="75000"/>
                </a:schemeClr>
              </a:solidFill>
              <a:latin typeface="Cambria" pitchFamily="18" charset="0"/>
            </a:endParaRPr>
          </a:p>
        </p:txBody>
      </p:sp>
      <p:sp>
        <p:nvSpPr>
          <p:cNvPr id="2" name="Subtitle 1"/>
          <p:cNvSpPr>
            <a:spLocks noGrp="1"/>
          </p:cNvSpPr>
          <p:nvPr>
            <p:ph type="subTitle" idx="1"/>
          </p:nvPr>
        </p:nvSpPr>
        <p:spPr>
          <a:xfrm>
            <a:off x="838200" y="1676400"/>
            <a:ext cx="7391400" cy="3810000"/>
          </a:xfrm>
        </p:spPr>
        <p:txBody>
          <a:bodyPr>
            <a:normAutofit fontScale="25000" lnSpcReduction="20000"/>
          </a:bodyPr>
          <a:lstStyle/>
          <a:p>
            <a:pPr indent="-342900" algn="just">
              <a:buFont typeface="Arial" panose="020B0604020202020204" pitchFamily="34" charset="0"/>
              <a:buChar char="•"/>
            </a:pPr>
            <a:r>
              <a:rPr lang="en-US" sz="8000" dirty="0" smtClean="0">
                <a:solidFill>
                  <a:schemeClr val="tx1"/>
                </a:solidFill>
              </a:rPr>
              <a:t>NDACC </a:t>
            </a:r>
            <a:r>
              <a:rPr lang="en-US" sz="8000" dirty="0">
                <a:solidFill>
                  <a:schemeClr val="tx1"/>
                </a:solidFill>
              </a:rPr>
              <a:t>is experiencing an evolution from purely stratospheric </a:t>
            </a:r>
            <a:r>
              <a:rPr lang="en-US" sz="8000" dirty="0" smtClean="0">
                <a:solidFill>
                  <a:schemeClr val="tx1"/>
                </a:solidFill>
              </a:rPr>
              <a:t>	observations </a:t>
            </a:r>
            <a:r>
              <a:rPr lang="en-US" sz="8000" dirty="0">
                <a:solidFill>
                  <a:schemeClr val="tx1"/>
                </a:solidFill>
              </a:rPr>
              <a:t>to also measuring tropospheric structures.</a:t>
            </a:r>
          </a:p>
          <a:p>
            <a:pPr indent="-342900" algn="just">
              <a:buFont typeface="Arial" panose="020B0604020202020204" pitchFamily="34" charset="0"/>
              <a:buChar char="•"/>
            </a:pPr>
            <a:r>
              <a:rPr lang="en-US" sz="8000" dirty="0" smtClean="0">
                <a:solidFill>
                  <a:schemeClr val="tx1"/>
                </a:solidFill>
              </a:rPr>
              <a:t>Modify or augment stratospheric systems (e.g., TMF or GSFC).</a:t>
            </a:r>
          </a:p>
          <a:p>
            <a:pPr indent="-342900" algn="just">
              <a:buFont typeface="Arial" panose="020B0604020202020204" pitchFamily="34" charset="0"/>
              <a:buChar char="•"/>
            </a:pPr>
            <a:r>
              <a:rPr lang="en-US" sz="8000" dirty="0" smtClean="0">
                <a:solidFill>
                  <a:schemeClr val="tx1"/>
                </a:solidFill>
              </a:rPr>
              <a:t>Or focus on only tropospheric observations (e.g., HSV).</a:t>
            </a:r>
          </a:p>
          <a:p>
            <a:pPr indent="-342900" algn="just">
              <a:buFont typeface="Arial" panose="020B0604020202020204" pitchFamily="34" charset="0"/>
              <a:buChar char="•"/>
            </a:pPr>
            <a:r>
              <a:rPr lang="en-US" sz="8000" dirty="0" smtClean="0">
                <a:solidFill>
                  <a:schemeClr val="tx1"/>
                </a:solidFill>
              </a:rPr>
              <a:t>Geostationary satellites (GEMS, TEMPO, Sentinel 4) form an 	international constellation of Stratospheric &amp; tropospheric 	instruments with a	common scientific formulation: 	CEOS Atmospheric 	Composition – Virtual 	Constellation:	</a:t>
            </a:r>
            <a:r>
              <a:rPr lang="en-US" sz="8000" u="sng" dirty="0" smtClean="0">
                <a:hlinkClick r:id="rId4"/>
              </a:rPr>
              <a:t>http</a:t>
            </a:r>
            <a:r>
              <a:rPr lang="en-US" sz="8000" u="sng" dirty="0">
                <a:hlinkClick r:id="rId4"/>
              </a:rPr>
              <a:t>://ceos.org/meetings/ac-vc-14</a:t>
            </a:r>
            <a:r>
              <a:rPr lang="en-US" sz="8000" u="sng" dirty="0" smtClean="0">
                <a:solidFill>
                  <a:schemeClr val="tx1"/>
                </a:solidFill>
                <a:hlinkClick r:id="rId4"/>
              </a:rPr>
              <a:t>/</a:t>
            </a:r>
            <a:r>
              <a:rPr lang="en-US" sz="8000" dirty="0" smtClean="0">
                <a:solidFill>
                  <a:schemeClr val="tx1"/>
                </a:solidFill>
              </a:rPr>
              <a:t>. 	NDACC 	could evolve to 	integrate with these Geo 	platforms.</a:t>
            </a:r>
          </a:p>
          <a:p>
            <a:pPr indent="-342900" algn="l">
              <a:buFont typeface="Arial" panose="020B0604020202020204" pitchFamily="34" charset="0"/>
              <a:buChar char="•"/>
            </a:pPr>
            <a:endParaRPr lang="en-US" sz="8000" dirty="0" smtClean="0">
              <a:solidFill>
                <a:schemeClr val="tx1"/>
              </a:solidFill>
            </a:endParaRPr>
          </a:p>
        </p:txBody>
      </p:sp>
      <p:sp>
        <p:nvSpPr>
          <p:cNvPr id="17" name="Subtitle 4"/>
          <p:cNvSpPr txBox="1">
            <a:spLocks/>
          </p:cNvSpPr>
          <p:nvPr/>
        </p:nvSpPr>
        <p:spPr>
          <a:xfrm>
            <a:off x="1" y="6519393"/>
            <a:ext cx="9143998" cy="283918"/>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smtClean="0">
                <a:solidFill>
                  <a:schemeClr val="tx2"/>
                </a:solidFill>
              </a:rPr>
              <a:t>5</a:t>
            </a:r>
            <a:r>
              <a:rPr lang="en-US" b="1" baseline="30000" smtClean="0">
                <a:solidFill>
                  <a:schemeClr val="tx2"/>
                </a:solidFill>
              </a:rPr>
              <a:t>th</a:t>
            </a:r>
            <a:r>
              <a:rPr lang="en-US" b="1" smtClean="0">
                <a:solidFill>
                  <a:schemeClr val="tx2"/>
                </a:solidFill>
              </a:rPr>
              <a:t> Annual TOLNet Meeting 7-8 May 2017, Huntsville, AL USA</a:t>
            </a:r>
          </a:p>
          <a:p>
            <a:r>
              <a:rPr lang="en-US" b="1" smtClean="0">
                <a:solidFill>
                  <a:schemeClr val="tx2"/>
                </a:solidFill>
              </a:rPr>
              <a:t>1</a:t>
            </a:r>
            <a:r>
              <a:rPr lang="en-US" b="1" baseline="30000" smtClean="0">
                <a:solidFill>
                  <a:schemeClr val="tx2"/>
                </a:solidFill>
              </a:rPr>
              <a:t>st</a:t>
            </a:r>
            <a:r>
              <a:rPr lang="en-US" b="1" smtClean="0">
                <a:solidFill>
                  <a:schemeClr val="tx2"/>
                </a:solidFill>
              </a:rPr>
              <a:t>  Joint TOLNet &amp; NDACC Meeting 8-9 May 2017, Huntsville, AL USA</a:t>
            </a:r>
            <a:endParaRPr lang="en-US" b="1" dirty="0">
              <a:solidFill>
                <a:schemeClr val="tx2"/>
              </a:solidFill>
            </a:endParaRPr>
          </a:p>
        </p:txBody>
      </p:sp>
    </p:spTree>
    <p:extLst>
      <p:ext uri="{BB962C8B-B14F-4D97-AF65-F5344CB8AC3E}">
        <p14:creationId xmlns:p14="http://schemas.microsoft.com/office/powerpoint/2010/main" val="2976049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TOLNet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11277" y="89296"/>
            <a:ext cx="2438400" cy="584775"/>
          </a:xfrm>
          <a:prstGeom prst="rect">
            <a:avLst/>
          </a:prstGeom>
          <a:noFill/>
        </p:spPr>
        <p:txBody>
          <a:bodyPr wrap="square" rtlCol="0">
            <a:spAutoFit/>
          </a:bodyPr>
          <a:lstStyle/>
          <a:p>
            <a:pPr defTabSz="913843"/>
            <a:r>
              <a:rPr lang="en-US" sz="3200" dirty="0" smtClean="0">
                <a:solidFill>
                  <a:srgbClr val="FFFFFF"/>
                </a:solidFill>
                <a:latin typeface="Arial" panose="020B0604020202020204" pitchFamily="34" charset="0"/>
                <a:cs typeface="Arial" panose="020B0604020202020204" pitchFamily="34" charset="0"/>
              </a:rPr>
              <a:t>Quo Vadis?</a:t>
            </a:r>
            <a:endParaRPr lang="en-US" sz="3200" dirty="0">
              <a:solidFill>
                <a:srgbClr val="FFFFFF"/>
              </a:solidFill>
              <a:latin typeface="Arial" panose="020B0604020202020204" pitchFamily="34" charset="0"/>
              <a:cs typeface="Arial" panose="020B0604020202020204" pitchFamily="34" charset="0"/>
            </a:endParaRP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sp>
        <p:nvSpPr>
          <p:cNvPr id="30" name="TextBox 29"/>
          <p:cNvSpPr txBox="1"/>
          <p:nvPr/>
        </p:nvSpPr>
        <p:spPr>
          <a:xfrm>
            <a:off x="5170704" y="6257783"/>
            <a:ext cx="184731" cy="523220"/>
          </a:xfrm>
          <a:prstGeom prst="rect">
            <a:avLst/>
          </a:prstGeom>
          <a:noFill/>
        </p:spPr>
        <p:txBody>
          <a:bodyPr wrap="none" rtlCol="0">
            <a:spAutoFit/>
          </a:bodyPr>
          <a:lstStyle/>
          <a:p>
            <a:endParaRPr lang="en-US" sz="1400" dirty="0">
              <a:solidFill>
                <a:schemeClr val="accent1">
                  <a:lumMod val="75000"/>
                </a:schemeClr>
              </a:solidFill>
              <a:latin typeface="Cambria" pitchFamily="18" charset="0"/>
            </a:endParaRPr>
          </a:p>
          <a:p>
            <a:endParaRPr lang="en-US" sz="1400" dirty="0" smtClean="0">
              <a:solidFill>
                <a:schemeClr val="accent1">
                  <a:lumMod val="75000"/>
                </a:schemeClr>
              </a:solidFill>
              <a:latin typeface="Cambria" pitchFamily="18" charset="0"/>
            </a:endParaRPr>
          </a:p>
        </p:txBody>
      </p:sp>
      <p:sp>
        <p:nvSpPr>
          <p:cNvPr id="17" name="Subtitle 4"/>
          <p:cNvSpPr txBox="1">
            <a:spLocks/>
          </p:cNvSpPr>
          <p:nvPr/>
        </p:nvSpPr>
        <p:spPr>
          <a:xfrm>
            <a:off x="1" y="6519393"/>
            <a:ext cx="9143998" cy="283918"/>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smtClean="0">
                <a:solidFill>
                  <a:schemeClr val="tx2"/>
                </a:solidFill>
              </a:rPr>
              <a:t>5</a:t>
            </a:r>
            <a:r>
              <a:rPr lang="en-US" b="1" baseline="30000" smtClean="0">
                <a:solidFill>
                  <a:schemeClr val="tx2"/>
                </a:solidFill>
              </a:rPr>
              <a:t>th</a:t>
            </a:r>
            <a:r>
              <a:rPr lang="en-US" b="1" smtClean="0">
                <a:solidFill>
                  <a:schemeClr val="tx2"/>
                </a:solidFill>
              </a:rPr>
              <a:t> Annual TOLNet Meeting 7-8 May 2017, Huntsville, AL USA</a:t>
            </a:r>
          </a:p>
          <a:p>
            <a:r>
              <a:rPr lang="en-US" b="1" smtClean="0">
                <a:solidFill>
                  <a:schemeClr val="tx2"/>
                </a:solidFill>
              </a:rPr>
              <a:t>1</a:t>
            </a:r>
            <a:r>
              <a:rPr lang="en-US" b="1" baseline="30000" smtClean="0">
                <a:solidFill>
                  <a:schemeClr val="tx2"/>
                </a:solidFill>
              </a:rPr>
              <a:t>st</a:t>
            </a:r>
            <a:r>
              <a:rPr lang="en-US" b="1" smtClean="0">
                <a:solidFill>
                  <a:schemeClr val="tx2"/>
                </a:solidFill>
              </a:rPr>
              <a:t>  Joint TOLNet &amp; NDACC Meeting 8-9 May 2017, Huntsville, AL USA</a:t>
            </a:r>
            <a:endParaRPr lang="en-US" b="1" dirty="0">
              <a:solidFill>
                <a:schemeClr val="tx2"/>
              </a:solidFill>
            </a:endParaRPr>
          </a:p>
        </p:txBody>
      </p:sp>
      <p:sp>
        <p:nvSpPr>
          <p:cNvPr id="4" name="TextBox 3"/>
          <p:cNvSpPr txBox="1"/>
          <p:nvPr/>
        </p:nvSpPr>
        <p:spPr>
          <a:xfrm>
            <a:off x="529167" y="1828800"/>
            <a:ext cx="3908827" cy="523220"/>
          </a:xfrm>
          <a:prstGeom prst="rect">
            <a:avLst/>
          </a:prstGeom>
          <a:noFill/>
        </p:spPr>
        <p:txBody>
          <a:bodyPr wrap="none" rtlCol="0">
            <a:spAutoFit/>
          </a:bodyPr>
          <a:lstStyle/>
          <a:p>
            <a:r>
              <a:rPr lang="en-US" sz="2800" dirty="0" smtClean="0"/>
              <a:t>What are  your thoughts?</a:t>
            </a:r>
            <a:endParaRPr lang="en-US" sz="2800" dirty="0"/>
          </a:p>
        </p:txBody>
      </p:sp>
    </p:spTree>
    <p:extLst>
      <p:ext uri="{BB962C8B-B14F-4D97-AF65-F5344CB8AC3E}">
        <p14:creationId xmlns:p14="http://schemas.microsoft.com/office/powerpoint/2010/main" val="1714575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TOLNet Logo"/>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11811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11277" y="89296"/>
            <a:ext cx="2438400" cy="584775"/>
          </a:xfrm>
          <a:prstGeom prst="rect">
            <a:avLst/>
          </a:prstGeom>
          <a:noFill/>
        </p:spPr>
        <p:txBody>
          <a:bodyPr wrap="square" rtlCol="0">
            <a:spAutoFit/>
          </a:bodyPr>
          <a:lstStyle/>
          <a:p>
            <a:pPr defTabSz="913843"/>
            <a:r>
              <a:rPr lang="en-US" sz="3200" dirty="0">
                <a:solidFill>
                  <a:srgbClr val="FFFFFF"/>
                </a:solidFill>
                <a:latin typeface="Arial" panose="020B0604020202020204" pitchFamily="34" charset="0"/>
                <a:cs typeface="Arial" panose="020B0604020202020204" pitchFamily="34" charset="0"/>
              </a:rPr>
              <a:t>TOLNET</a:t>
            </a:r>
          </a:p>
        </p:txBody>
      </p:sp>
      <p:sp>
        <p:nvSpPr>
          <p:cNvPr id="15" name="TextBox 14"/>
          <p:cNvSpPr txBox="1"/>
          <p:nvPr/>
        </p:nvSpPr>
        <p:spPr>
          <a:xfrm>
            <a:off x="4540797" y="903326"/>
            <a:ext cx="417102"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JPL</a:t>
            </a:r>
          </a:p>
        </p:txBody>
      </p:sp>
      <p:sp>
        <p:nvSpPr>
          <p:cNvPr id="16" name="TextBox 15"/>
          <p:cNvSpPr txBox="1"/>
          <p:nvPr/>
        </p:nvSpPr>
        <p:spPr>
          <a:xfrm>
            <a:off x="5486400" y="590549"/>
            <a:ext cx="53893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ESRL</a:t>
            </a:r>
          </a:p>
        </p:txBody>
      </p:sp>
      <p:sp>
        <p:nvSpPr>
          <p:cNvPr id="21" name="TextBox 20"/>
          <p:cNvSpPr txBox="1"/>
          <p:nvPr/>
        </p:nvSpPr>
        <p:spPr>
          <a:xfrm>
            <a:off x="6937438" y="973177"/>
            <a:ext cx="492443"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UAH</a:t>
            </a:r>
          </a:p>
        </p:txBody>
      </p:sp>
      <p:sp>
        <p:nvSpPr>
          <p:cNvPr id="23" name="TextBox 22"/>
          <p:cNvSpPr txBox="1"/>
          <p:nvPr/>
        </p:nvSpPr>
        <p:spPr>
          <a:xfrm>
            <a:off x="7564246" y="520182"/>
            <a:ext cx="532710" cy="276999"/>
          </a:xfrm>
          <a:prstGeom prst="rect">
            <a:avLst/>
          </a:prstGeom>
          <a:noFill/>
        </p:spPr>
        <p:txBody>
          <a:bodyPr wrap="none" rtlCol="0">
            <a:spAutoFit/>
          </a:bodyPr>
          <a:lstStyle/>
          <a:p>
            <a:pPr defTabSz="913843"/>
            <a:r>
              <a:rPr lang="en-US" sz="1200" b="1" dirty="0">
                <a:solidFill>
                  <a:srgbClr val="FFFFFF"/>
                </a:solidFill>
                <a:latin typeface="Cambria" panose="02040503050406030204" pitchFamily="18" charset="0"/>
              </a:rPr>
              <a:t>GSFC</a:t>
            </a:r>
          </a:p>
        </p:txBody>
      </p:sp>
      <p:sp>
        <p:nvSpPr>
          <p:cNvPr id="24" name="TextBox 23"/>
          <p:cNvSpPr txBox="1"/>
          <p:nvPr/>
        </p:nvSpPr>
        <p:spPr>
          <a:xfrm>
            <a:off x="7827619" y="792000"/>
            <a:ext cx="538674" cy="276999"/>
          </a:xfrm>
          <a:prstGeom prst="rect">
            <a:avLst/>
          </a:prstGeom>
          <a:noFill/>
        </p:spPr>
        <p:txBody>
          <a:bodyPr wrap="none" rtlCol="0">
            <a:spAutoFit/>
          </a:bodyPr>
          <a:lstStyle/>
          <a:p>
            <a:pPr defTabSz="913843"/>
            <a:r>
              <a:rPr lang="en-US" sz="1200" b="1" dirty="0" err="1">
                <a:solidFill>
                  <a:srgbClr val="FFFFFF"/>
                </a:solidFill>
                <a:latin typeface="Cambria" panose="02040503050406030204" pitchFamily="18" charset="0"/>
              </a:rPr>
              <a:t>LaRC</a:t>
            </a:r>
            <a:endParaRPr lang="en-US" sz="1200" b="1" dirty="0">
              <a:solidFill>
                <a:srgbClr val="FFFFFF"/>
              </a:solidFill>
              <a:latin typeface="Cambria" panose="02040503050406030204" pitchFamily="18" charset="0"/>
            </a:endParaRPr>
          </a:p>
        </p:txBody>
      </p:sp>
      <p:sp>
        <p:nvSpPr>
          <p:cNvPr id="25" name="TextBox 24"/>
          <p:cNvSpPr txBox="1"/>
          <p:nvPr/>
        </p:nvSpPr>
        <p:spPr>
          <a:xfrm>
            <a:off x="4276398" y="590548"/>
            <a:ext cx="472950"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ARC</a:t>
            </a:r>
            <a:endParaRPr lang="en-US" sz="1200" b="1" dirty="0">
              <a:solidFill>
                <a:srgbClr val="FFFFFF"/>
              </a:solidFill>
              <a:latin typeface="Cambria" panose="02040503050406030204" pitchFamily="18" charset="0"/>
            </a:endParaRPr>
          </a:p>
        </p:txBody>
      </p:sp>
      <p:sp>
        <p:nvSpPr>
          <p:cNvPr id="26" name="TextBox 25"/>
          <p:cNvSpPr txBox="1"/>
          <p:nvPr/>
        </p:nvSpPr>
        <p:spPr>
          <a:xfrm>
            <a:off x="7454766" y="232790"/>
            <a:ext cx="531364" cy="276999"/>
          </a:xfrm>
          <a:prstGeom prst="rect">
            <a:avLst/>
          </a:prstGeom>
          <a:noFill/>
        </p:spPr>
        <p:txBody>
          <a:bodyPr wrap="none" rtlCol="0">
            <a:spAutoFit/>
          </a:bodyPr>
          <a:lstStyle/>
          <a:p>
            <a:pPr defTabSz="913843"/>
            <a:r>
              <a:rPr lang="en-US" sz="1200" b="1" dirty="0" smtClean="0">
                <a:solidFill>
                  <a:srgbClr val="FFFFFF"/>
                </a:solidFill>
                <a:latin typeface="Cambria" panose="02040503050406030204" pitchFamily="18" charset="0"/>
              </a:rPr>
              <a:t>ECCC</a:t>
            </a:r>
            <a:endParaRPr lang="en-US" sz="1200" b="1" dirty="0">
              <a:solidFill>
                <a:srgbClr val="FFFFFF"/>
              </a:solidFill>
              <a:latin typeface="Cambria" panose="02040503050406030204" pitchFamily="18" charset="0"/>
            </a:endParaRPr>
          </a:p>
        </p:txBody>
      </p:sp>
      <p:sp>
        <p:nvSpPr>
          <p:cNvPr id="30" name="TextBox 29"/>
          <p:cNvSpPr txBox="1"/>
          <p:nvPr/>
        </p:nvSpPr>
        <p:spPr>
          <a:xfrm>
            <a:off x="5170704" y="6257783"/>
            <a:ext cx="184731" cy="523220"/>
          </a:xfrm>
          <a:prstGeom prst="rect">
            <a:avLst/>
          </a:prstGeom>
          <a:noFill/>
        </p:spPr>
        <p:txBody>
          <a:bodyPr wrap="none" rtlCol="0">
            <a:spAutoFit/>
          </a:bodyPr>
          <a:lstStyle/>
          <a:p>
            <a:endParaRPr lang="en-US" sz="1400" dirty="0">
              <a:solidFill>
                <a:schemeClr val="accent1">
                  <a:lumMod val="75000"/>
                </a:schemeClr>
              </a:solidFill>
              <a:latin typeface="Cambria" pitchFamily="18" charset="0"/>
            </a:endParaRPr>
          </a:p>
          <a:p>
            <a:endParaRPr lang="en-US" sz="1400" dirty="0" smtClean="0">
              <a:solidFill>
                <a:schemeClr val="accent1">
                  <a:lumMod val="75000"/>
                </a:schemeClr>
              </a:solidFill>
              <a:latin typeface="Cambria" pitchFamily="18" charset="0"/>
            </a:endParaRPr>
          </a:p>
        </p:txBody>
      </p:sp>
      <p:sp>
        <p:nvSpPr>
          <p:cNvPr id="17" name="Subtitle 4"/>
          <p:cNvSpPr txBox="1">
            <a:spLocks/>
          </p:cNvSpPr>
          <p:nvPr/>
        </p:nvSpPr>
        <p:spPr>
          <a:xfrm>
            <a:off x="1" y="6519393"/>
            <a:ext cx="9143998" cy="283918"/>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smtClean="0">
                <a:solidFill>
                  <a:schemeClr val="tx2"/>
                </a:solidFill>
              </a:rPr>
              <a:t>5</a:t>
            </a:r>
            <a:r>
              <a:rPr lang="en-US" b="1" baseline="30000" smtClean="0">
                <a:solidFill>
                  <a:schemeClr val="tx2"/>
                </a:solidFill>
              </a:rPr>
              <a:t>th</a:t>
            </a:r>
            <a:r>
              <a:rPr lang="en-US" b="1" smtClean="0">
                <a:solidFill>
                  <a:schemeClr val="tx2"/>
                </a:solidFill>
              </a:rPr>
              <a:t> Annual TOLNet Meeting 7-8 May 2017, Huntsville, AL USA</a:t>
            </a:r>
          </a:p>
          <a:p>
            <a:r>
              <a:rPr lang="en-US" b="1" smtClean="0">
                <a:solidFill>
                  <a:schemeClr val="tx2"/>
                </a:solidFill>
              </a:rPr>
              <a:t>1</a:t>
            </a:r>
            <a:r>
              <a:rPr lang="en-US" b="1" baseline="30000" smtClean="0">
                <a:solidFill>
                  <a:schemeClr val="tx2"/>
                </a:solidFill>
              </a:rPr>
              <a:t>st</a:t>
            </a:r>
            <a:r>
              <a:rPr lang="en-US" b="1" smtClean="0">
                <a:solidFill>
                  <a:schemeClr val="tx2"/>
                </a:solidFill>
              </a:rPr>
              <a:t>  Joint TOLNet &amp; NDACC Meeting 8-9 May 2017, Huntsville, AL USA</a:t>
            </a:r>
            <a:endParaRPr lang="en-US" b="1" dirty="0">
              <a:solidFill>
                <a:schemeClr val="tx2"/>
              </a:solidFill>
            </a:endParaRPr>
          </a:p>
        </p:txBody>
      </p:sp>
      <p:sp>
        <p:nvSpPr>
          <p:cNvPr id="3" name="TextBox 2"/>
          <p:cNvSpPr txBox="1"/>
          <p:nvPr/>
        </p:nvSpPr>
        <p:spPr>
          <a:xfrm>
            <a:off x="762000" y="2362200"/>
            <a:ext cx="378630" cy="400110"/>
          </a:xfrm>
          <a:prstGeom prst="rect">
            <a:avLst/>
          </a:prstGeom>
          <a:noFill/>
        </p:spPr>
        <p:txBody>
          <a:bodyPr wrap="none" rtlCol="0">
            <a:spAutoFit/>
          </a:bodyPr>
          <a:lstStyle/>
          <a:p>
            <a:r>
              <a:rPr lang="en-US" sz="2000" dirty="0" smtClean="0"/>
              <a:t>1.</a:t>
            </a:r>
            <a:endParaRPr lang="en-US" sz="2000" dirty="0"/>
          </a:p>
        </p:txBody>
      </p:sp>
    </p:spTree>
    <p:extLst>
      <p:ext uri="{BB962C8B-B14F-4D97-AF65-F5344CB8AC3E}">
        <p14:creationId xmlns:p14="http://schemas.microsoft.com/office/powerpoint/2010/main" val="32413029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5059</TotalTime>
  <Words>586</Words>
  <Application>Microsoft Office PowerPoint</Application>
  <PresentationFormat>On-screen Show (4:3)</PresentationFormat>
  <Paragraphs>117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Why are TOLNet and NDACC Here Today?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 TOLNet and NDACC Here Today?</dc:title>
  <dc:creator>mike newchurch</dc:creator>
  <cp:lastModifiedBy>Mike Newchurch</cp:lastModifiedBy>
  <cp:revision>23</cp:revision>
  <dcterms:created xsi:type="dcterms:W3CDTF">2006-08-16T00:00:00Z</dcterms:created>
  <dcterms:modified xsi:type="dcterms:W3CDTF">2018-05-07T12:48:43Z</dcterms:modified>
</cp:coreProperties>
</file>